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9" r:id="rId3"/>
    <p:sldId id="257" r:id="rId4"/>
    <p:sldId id="262" r:id="rId5"/>
    <p:sldId id="261" r:id="rId6"/>
    <p:sldId id="260" r:id="rId7"/>
    <p:sldId id="259" r:id="rId8"/>
    <p:sldId id="266" r:id="rId9"/>
    <p:sldId id="263" r:id="rId10"/>
    <p:sldId id="264" r:id="rId11"/>
    <p:sldId id="269" r:id="rId12"/>
    <p:sldId id="268" r:id="rId13"/>
    <p:sldId id="272" r:id="rId14"/>
    <p:sldId id="271" r:id="rId15"/>
    <p:sldId id="270" r:id="rId16"/>
    <p:sldId id="267" r:id="rId17"/>
    <p:sldId id="276" r:id="rId18"/>
    <p:sldId id="278" r:id="rId19"/>
    <p:sldId id="273"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6E66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54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4E82162-DA1B-49F8-A440-D8C64F300ED3}" type="datetimeFigureOut">
              <a:rPr lang="en-GB" smtClean="0"/>
              <a:t>24/11/2015</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DEAA5FD-037F-45CB-BC83-B921C057B87D}" type="slidenum">
              <a:rPr lang="en-GB" smtClean="0"/>
              <a:t>‹#›</a:t>
            </a:fld>
            <a:endParaRPr lang="en-GB"/>
          </a:p>
        </p:txBody>
      </p:sp>
    </p:spTree>
    <p:extLst>
      <p:ext uri="{BB962C8B-B14F-4D97-AF65-F5344CB8AC3E}">
        <p14:creationId xmlns:p14="http://schemas.microsoft.com/office/powerpoint/2010/main" val="987471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EAA5FD-037F-45CB-BC83-B921C057B87D}" type="slidenum">
              <a:rPr lang="en-GB" smtClean="0"/>
              <a:t>19</a:t>
            </a:fld>
            <a:endParaRPr lang="en-GB"/>
          </a:p>
        </p:txBody>
      </p:sp>
    </p:spTree>
    <p:extLst>
      <p:ext uri="{BB962C8B-B14F-4D97-AF65-F5344CB8AC3E}">
        <p14:creationId xmlns:p14="http://schemas.microsoft.com/office/powerpoint/2010/main" val="117727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567B0-5A33-4455-B089-808D33C91606}" type="datetimeFigureOut">
              <a:rPr lang="en-GB" smtClean="0"/>
              <a:pPr/>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2746F-B95A-47B3-AAE3-D14F658324B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567B0-5A33-4455-B089-808D33C91606}" type="datetimeFigureOut">
              <a:rPr lang="en-GB" smtClean="0"/>
              <a:pPr/>
              <a:t>24/11/2015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2746F-B95A-47B3-AAE3-D14F658324B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9_O3TWFFm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536" y="434231"/>
            <a:ext cx="7772400" cy="1470025"/>
          </a:xfrm>
        </p:spPr>
        <p:txBody>
          <a:bodyPr>
            <a:normAutofit fontScale="90000"/>
          </a:bodyPr>
          <a:lstStyle/>
          <a:p>
            <a:r>
              <a:rPr lang="en-GB" dirty="0" smtClean="0"/>
              <a:t>Exploring the life of Olaudah Equiano </a:t>
            </a:r>
            <a:br>
              <a:rPr lang="en-GB" dirty="0" smtClean="0"/>
            </a:br>
            <a:endParaRPr lang="en-GB" sz="2700" dirty="0"/>
          </a:p>
        </p:txBody>
      </p:sp>
      <p:pic>
        <p:nvPicPr>
          <p:cNvPr id="1028" name="Picture 4" descr="http://www.joh.cam.ac.uk/cms_misc/images/admissions/outreach/equiano_frontispiece.jpg"/>
          <p:cNvPicPr>
            <a:picLocks noChangeAspect="1" noChangeArrowheads="1"/>
          </p:cNvPicPr>
          <p:nvPr/>
        </p:nvPicPr>
        <p:blipFill>
          <a:blip r:embed="rId2"/>
          <a:srcRect/>
          <a:stretch>
            <a:fillRect/>
          </a:stretch>
        </p:blipFill>
        <p:spPr bwMode="auto">
          <a:xfrm>
            <a:off x="323528" y="1988840"/>
            <a:ext cx="5004048" cy="4203400"/>
          </a:xfrm>
          <a:prstGeom prst="rect">
            <a:avLst/>
          </a:prstGeom>
          <a:noFill/>
        </p:spPr>
      </p:pic>
      <p:sp>
        <p:nvSpPr>
          <p:cNvPr id="4" name="TextBox 3"/>
          <p:cNvSpPr txBox="1"/>
          <p:nvPr/>
        </p:nvSpPr>
        <p:spPr>
          <a:xfrm>
            <a:off x="5580112" y="1988840"/>
            <a:ext cx="3168352" cy="3108543"/>
          </a:xfrm>
          <a:prstGeom prst="rect">
            <a:avLst/>
          </a:prstGeom>
          <a:noFill/>
        </p:spPr>
        <p:txBody>
          <a:bodyPr wrap="square" rtlCol="0">
            <a:spAutoFit/>
          </a:bodyPr>
          <a:lstStyle/>
          <a:p>
            <a:r>
              <a:rPr lang="en-GB" sz="2800" dirty="0"/>
              <a:t>LO: To understand who Equiano was and why he was so important</a:t>
            </a:r>
            <a:r>
              <a:rPr lang="en-GB" sz="2800" dirty="0" smtClean="0"/>
              <a:t>.</a:t>
            </a:r>
          </a:p>
          <a:p>
            <a:pPr algn="ctr"/>
            <a:r>
              <a:rPr lang="en-GB" sz="2800" dirty="0"/>
              <a:t/>
            </a:r>
            <a:br>
              <a:rPr lang="en-GB" sz="2800" dirty="0"/>
            </a:br>
            <a:r>
              <a:rPr lang="en-GB" sz="2800" dirty="0"/>
              <a:t>BLP: Absorption</a:t>
            </a:r>
            <a:br>
              <a:rPr lang="en-GB" sz="2800" dirty="0"/>
            </a:br>
            <a:r>
              <a:rPr lang="en-GB" sz="2800" dirty="0" err="1"/>
              <a:t>Comm</a:t>
            </a:r>
            <a:r>
              <a:rPr lang="en-GB" sz="2800" dirty="0" smtClean="0"/>
              <a:t>: Writing </a:t>
            </a:r>
            <a:endParaRPr lang="en-GB"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a:xfrm>
            <a:off x="467544" y="0"/>
            <a:ext cx="8229600" cy="1143000"/>
          </a:xfrm>
        </p:spPr>
        <p:txBody>
          <a:bodyPr/>
          <a:lstStyle/>
          <a:p>
            <a:r>
              <a:rPr lang="en-GB" b="1" dirty="0" smtClean="0"/>
              <a:t>The slave auction...</a:t>
            </a:r>
            <a:endParaRPr lang="en-GB" b="1" dirty="0"/>
          </a:p>
        </p:txBody>
      </p:sp>
      <p:sp>
        <p:nvSpPr>
          <p:cNvPr id="3" name="Content Placeholder 2"/>
          <p:cNvSpPr>
            <a:spLocks noGrp="1"/>
          </p:cNvSpPr>
          <p:nvPr>
            <p:ph idx="1"/>
          </p:nvPr>
        </p:nvSpPr>
        <p:spPr>
          <a:xfrm>
            <a:off x="467544" y="908720"/>
            <a:ext cx="8229600" cy="5949280"/>
          </a:xfrm>
        </p:spPr>
        <p:txBody>
          <a:bodyPr>
            <a:normAutofit/>
          </a:bodyPr>
          <a:lstStyle/>
          <a:p>
            <a:pPr>
              <a:buNone/>
            </a:pPr>
            <a:r>
              <a:rPr lang="en-GB" b="1" dirty="0" smtClean="0"/>
              <a:t>‘On a signal given (as the beat of a drum), the buyers rush at once into the yard where the slaves are confined, and make choice... The noise  with which this is attended, and the eagerness visible in the countenances of the buyers, serve not a little to increase the apprehension of terrified Africans... In this manner are relations and friends separated, most of them never to see each other again.’</a:t>
            </a:r>
          </a:p>
          <a:p>
            <a:pPr>
              <a:buNone/>
            </a:pPr>
            <a:r>
              <a:rPr lang="en-GB" b="1" dirty="0" smtClean="0">
                <a:solidFill>
                  <a:srgbClr val="00B0F0"/>
                </a:solidFill>
              </a:rPr>
              <a:t>Write down five words to describe the slave auction.</a:t>
            </a:r>
            <a:endParaRPr lang="en-GB" b="1" dirty="0">
              <a:solidFill>
                <a:srgbClr val="00B0F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2367"/>
            <a:ext cx="9144000" cy="6860367"/>
          </a:xfrm>
          <a:prstGeom prst="rect">
            <a:avLst/>
          </a:prstGeom>
          <a:noFill/>
        </p:spPr>
      </p:pic>
      <p:sp>
        <p:nvSpPr>
          <p:cNvPr id="3" name="Content Placeholder 2"/>
          <p:cNvSpPr>
            <a:spLocks noGrp="1"/>
          </p:cNvSpPr>
          <p:nvPr>
            <p:ph idx="1"/>
          </p:nvPr>
        </p:nvSpPr>
        <p:spPr>
          <a:xfrm>
            <a:off x="395536" y="260648"/>
            <a:ext cx="8229600" cy="5832648"/>
          </a:xfrm>
        </p:spPr>
        <p:txBody>
          <a:bodyPr>
            <a:normAutofit lnSpcReduction="10000"/>
          </a:bodyPr>
          <a:lstStyle/>
          <a:p>
            <a:pPr>
              <a:buNone/>
            </a:pPr>
            <a:r>
              <a:rPr lang="en-GB" b="1" dirty="0" smtClean="0"/>
              <a:t>Equiano was taken north to a plantation in Virginia. There he was shocked to see the instruments used to control and punish slaves:</a:t>
            </a:r>
          </a:p>
          <a:p>
            <a:pPr>
              <a:buNone/>
            </a:pPr>
            <a:r>
              <a:rPr lang="en-GB" b="1" dirty="0" smtClean="0"/>
              <a:t>“A black woman slave was cruelly loaded with various kinds of iron machines; she had one on her head which locked her mouth so fast that she could barely speak, and could not eat or drink.”</a:t>
            </a:r>
          </a:p>
          <a:p>
            <a:pPr>
              <a:buNone/>
            </a:pPr>
            <a:r>
              <a:rPr lang="en-GB" b="1" dirty="0" smtClean="0">
                <a:solidFill>
                  <a:srgbClr val="00B0F0"/>
                </a:solidFill>
              </a:rPr>
              <a:t>Why do you think some</a:t>
            </a:r>
          </a:p>
          <a:p>
            <a:pPr>
              <a:buNone/>
            </a:pPr>
            <a:r>
              <a:rPr lang="en-GB" b="1" dirty="0" smtClean="0">
                <a:solidFill>
                  <a:srgbClr val="00B0F0"/>
                </a:solidFill>
              </a:rPr>
              <a:t>slaves were treated like</a:t>
            </a:r>
          </a:p>
          <a:p>
            <a:pPr>
              <a:buNone/>
            </a:pPr>
            <a:r>
              <a:rPr lang="en-GB" b="1" dirty="0" smtClean="0">
                <a:solidFill>
                  <a:srgbClr val="00B0F0"/>
                </a:solidFill>
              </a:rPr>
              <a:t>this ?</a:t>
            </a:r>
          </a:p>
        </p:txBody>
      </p:sp>
      <p:pic>
        <p:nvPicPr>
          <p:cNvPr id="1026" name="Picture 2" descr="http://imet.csus.edu/imet1/desler/passages/odyssey/headgear.jpg"/>
          <p:cNvPicPr>
            <a:picLocks noChangeAspect="1" noChangeArrowheads="1"/>
          </p:cNvPicPr>
          <p:nvPr/>
        </p:nvPicPr>
        <p:blipFill>
          <a:blip r:embed="rId3"/>
          <a:srcRect t="43323"/>
          <a:stretch>
            <a:fillRect/>
          </a:stretch>
        </p:blipFill>
        <p:spPr bwMode="auto">
          <a:xfrm>
            <a:off x="4620311" y="3933056"/>
            <a:ext cx="4438225" cy="266429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3" name="Content Placeholder 2"/>
          <p:cNvSpPr>
            <a:spLocks noGrp="1"/>
          </p:cNvSpPr>
          <p:nvPr>
            <p:ph idx="1"/>
          </p:nvPr>
        </p:nvSpPr>
        <p:spPr>
          <a:xfrm>
            <a:off x="395536" y="836712"/>
            <a:ext cx="8229600" cy="5472608"/>
          </a:xfrm>
        </p:spPr>
        <p:txBody>
          <a:bodyPr/>
          <a:lstStyle/>
          <a:p>
            <a:pPr>
              <a:buNone/>
            </a:pPr>
            <a:r>
              <a:rPr lang="en-GB" b="1" dirty="0" smtClean="0"/>
              <a:t>Equiano was soon sold again. His new owner was named Michael Henry Pascal, a lieutenant in the British navy. </a:t>
            </a:r>
          </a:p>
          <a:p>
            <a:pPr>
              <a:buNone/>
            </a:pPr>
            <a:r>
              <a:rPr lang="en-GB" b="1" dirty="0" smtClean="0"/>
              <a:t>Pascal gave him Equiano a new name: </a:t>
            </a:r>
          </a:p>
          <a:p>
            <a:pPr algn="ctr">
              <a:buNone/>
            </a:pPr>
            <a:r>
              <a:rPr lang="en-GB" sz="4400" b="1" dirty="0" err="1" smtClean="0"/>
              <a:t>Gustavus</a:t>
            </a:r>
            <a:r>
              <a:rPr lang="en-GB" sz="4400" b="1" dirty="0" smtClean="0"/>
              <a:t> </a:t>
            </a:r>
            <a:r>
              <a:rPr lang="en-GB" sz="4400" b="1" dirty="0" err="1" smtClean="0"/>
              <a:t>Vassa</a:t>
            </a:r>
            <a:endParaRPr lang="en-GB" sz="4400" b="1" dirty="0" smtClean="0"/>
          </a:p>
          <a:p>
            <a:pPr algn="ctr">
              <a:buNone/>
            </a:pPr>
            <a:endParaRPr lang="en-GB" sz="4400" b="1" dirty="0" smtClean="0"/>
          </a:p>
          <a:p>
            <a:pPr algn="ctr">
              <a:buNone/>
            </a:pPr>
            <a:r>
              <a:rPr lang="en-GB" b="1" dirty="0" smtClean="0">
                <a:solidFill>
                  <a:srgbClr val="00B0F0"/>
                </a:solidFill>
              </a:rPr>
              <a:t>Why do you think slave owners renamed their slaves?</a:t>
            </a:r>
          </a:p>
          <a:p>
            <a:pPr>
              <a:buNone/>
            </a:pPr>
            <a:endParaRPr lang="en-GB" b="1" dirty="0" smtClean="0">
              <a:solidFill>
                <a:schemeClr val="accent6">
                  <a:lumMod val="50000"/>
                </a:schemeClr>
              </a:solidFill>
            </a:endParaRPr>
          </a:p>
          <a:p>
            <a:pPr>
              <a:buNone/>
            </a:pPr>
            <a:endParaRPr lang="en-GB" b="1" dirty="0" smtClean="0">
              <a:solidFill>
                <a:schemeClr val="accent6">
                  <a:lumMod val="50000"/>
                </a:schemeClr>
              </a:solidFill>
            </a:endParaRPr>
          </a:p>
          <a:p>
            <a:pPr>
              <a:buNone/>
            </a:pPr>
            <a:endParaRPr lang="en-GB" b="1" dirty="0" smtClean="0">
              <a:solidFill>
                <a:schemeClr val="accent6">
                  <a:lumMod val="50000"/>
                </a:schemeClr>
              </a:solidFill>
            </a:endParaRPr>
          </a:p>
          <a:p>
            <a:pPr>
              <a:buNone/>
            </a:pPr>
            <a:endParaRPr lang="en-GB"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3" name="Content Placeholder 2"/>
          <p:cNvSpPr>
            <a:spLocks noGrp="1"/>
          </p:cNvSpPr>
          <p:nvPr>
            <p:ph idx="1"/>
          </p:nvPr>
        </p:nvSpPr>
        <p:spPr>
          <a:xfrm>
            <a:off x="457200" y="620688"/>
            <a:ext cx="8229600" cy="5505475"/>
          </a:xfrm>
        </p:spPr>
        <p:txBody>
          <a:bodyPr/>
          <a:lstStyle/>
          <a:p>
            <a:pPr>
              <a:buNone/>
            </a:pPr>
            <a:r>
              <a:rPr lang="en-GB" b="1" dirty="0" smtClean="0"/>
              <a:t>Equiano refused to answer to this name at first. Pascal slapped him with each refusal, and soon he relented.</a:t>
            </a:r>
          </a:p>
          <a:p>
            <a:pPr>
              <a:buNone/>
            </a:pPr>
            <a:endParaRPr lang="en-GB" b="1" dirty="0" smtClean="0">
              <a:solidFill>
                <a:srgbClr val="00B050"/>
              </a:solidFill>
            </a:endParaRPr>
          </a:p>
          <a:p>
            <a:pPr>
              <a:buNone/>
            </a:pPr>
            <a:r>
              <a:rPr lang="en-GB" b="1" dirty="0" smtClean="0">
                <a:solidFill>
                  <a:srgbClr val="00B0F0"/>
                </a:solidFill>
              </a:rPr>
              <a:t>How is this similar to </a:t>
            </a:r>
            <a:r>
              <a:rPr lang="en-GB" b="1" dirty="0" err="1" smtClean="0">
                <a:solidFill>
                  <a:srgbClr val="00B0F0"/>
                </a:solidFill>
              </a:rPr>
              <a:t>Kunta</a:t>
            </a:r>
            <a:r>
              <a:rPr lang="en-GB" b="1" dirty="0" smtClean="0">
                <a:solidFill>
                  <a:srgbClr val="00B0F0"/>
                </a:solidFill>
              </a:rPr>
              <a:t>/Toby in Roots?</a:t>
            </a:r>
          </a:p>
          <a:p>
            <a:pPr>
              <a:buNone/>
            </a:pPr>
            <a:endParaRPr lang="en-GB" b="1" dirty="0" smtClean="0">
              <a:solidFill>
                <a:srgbClr val="00B0F0"/>
              </a:solidFill>
            </a:endParaRPr>
          </a:p>
          <a:p>
            <a:pPr>
              <a:buNone/>
            </a:pPr>
            <a:r>
              <a:rPr lang="en-GB" b="1" dirty="0" smtClean="0">
                <a:solidFill>
                  <a:srgbClr val="00B0F0"/>
                </a:solidFill>
              </a:rPr>
              <a:t>How is this different to </a:t>
            </a:r>
            <a:r>
              <a:rPr lang="en-GB" b="1" dirty="0" err="1" smtClean="0">
                <a:solidFill>
                  <a:srgbClr val="00B0F0"/>
                </a:solidFill>
              </a:rPr>
              <a:t>Kunta</a:t>
            </a:r>
            <a:r>
              <a:rPr lang="en-GB" b="1" dirty="0" smtClean="0">
                <a:solidFill>
                  <a:srgbClr val="00B0F0"/>
                </a:solidFill>
              </a:rPr>
              <a:t>/Toby in Roots?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lstStyle/>
          <a:p>
            <a:r>
              <a:rPr lang="en-GB" b="1" dirty="0" smtClean="0"/>
              <a:t>Education in slavery...</a:t>
            </a:r>
            <a:endParaRPr lang="en-GB" b="1" dirty="0"/>
          </a:p>
        </p:txBody>
      </p:sp>
      <p:sp>
        <p:nvSpPr>
          <p:cNvPr id="3" name="Content Placeholder 2"/>
          <p:cNvSpPr>
            <a:spLocks noGrp="1"/>
          </p:cNvSpPr>
          <p:nvPr>
            <p:ph idx="1"/>
          </p:nvPr>
        </p:nvSpPr>
        <p:spPr/>
        <p:txBody>
          <a:bodyPr/>
          <a:lstStyle/>
          <a:p>
            <a:pPr>
              <a:buNone/>
            </a:pPr>
            <a:r>
              <a:rPr lang="en-GB" b="1" dirty="0" smtClean="0"/>
              <a:t>Under Pascal, Equiano learned to be a sailor. He spent much time in England, where he managed to educate himself as well. </a:t>
            </a:r>
          </a:p>
          <a:p>
            <a:pPr>
              <a:buNone/>
            </a:pPr>
            <a:endParaRPr lang="en-GB" b="1" dirty="0" smtClean="0"/>
          </a:p>
          <a:p>
            <a:pPr>
              <a:buNone/>
            </a:pPr>
            <a:r>
              <a:rPr lang="en-GB" b="1" dirty="0" smtClean="0">
                <a:solidFill>
                  <a:srgbClr val="00B0F0"/>
                </a:solidFill>
              </a:rPr>
              <a:t>Based on what we know so far, what do you think of Pascal?</a:t>
            </a:r>
          </a:p>
          <a:p>
            <a:pPr>
              <a:buNone/>
            </a:pPr>
            <a:endParaRPr lang="en-GB" b="1" dirty="0" smtClean="0">
              <a:solidFill>
                <a:srgbClr val="00B0F0"/>
              </a:solidFill>
            </a:endParaRPr>
          </a:p>
          <a:p>
            <a:pPr>
              <a:buNone/>
            </a:pPr>
            <a:r>
              <a:rPr lang="en-GB" b="1" dirty="0" smtClean="0">
                <a:solidFill>
                  <a:srgbClr val="00B0F0"/>
                </a:solidFill>
              </a:rPr>
              <a:t>What do you think Equiano thinks about him?</a:t>
            </a:r>
            <a:endParaRPr lang="en-GB" b="1" dirty="0">
              <a:solidFill>
                <a:srgbClr val="00B0F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b="1" dirty="0" smtClean="0"/>
              <a:t>“I began to consider myself as happily situated, for my master treated me always extremely well; and my attachment and gratitude to him were very great. I soon grew a stranger to terror of every kind, and was, in that respect at least almost an Englishman.”</a:t>
            </a:r>
            <a:endParaRPr lang="en-GB"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3898776" cy="4525963"/>
          </a:xfrm>
        </p:spPr>
        <p:txBody>
          <a:bodyPr/>
          <a:lstStyle/>
          <a:p>
            <a:pPr>
              <a:buNone/>
            </a:pPr>
            <a:r>
              <a:rPr lang="en-GB" b="1" dirty="0" smtClean="0">
                <a:solidFill>
                  <a:srgbClr val="00B0F0"/>
                </a:solidFill>
              </a:rPr>
              <a:t>How does this image of Equiano back up what we know about him?</a:t>
            </a:r>
            <a:endParaRPr lang="en-GB" b="1" dirty="0">
              <a:solidFill>
                <a:srgbClr val="00B0F0"/>
              </a:solidFill>
            </a:endParaRPr>
          </a:p>
        </p:txBody>
      </p:sp>
      <p:pic>
        <p:nvPicPr>
          <p:cNvPr id="3074" name="Picture 2" descr="http://www.berksfhs.org.uk/journal/Dec2002/dec2002images/OlaudahEquiano.jpg"/>
          <p:cNvPicPr>
            <a:picLocks noChangeAspect="1" noChangeArrowheads="1"/>
          </p:cNvPicPr>
          <p:nvPr/>
        </p:nvPicPr>
        <p:blipFill>
          <a:blip r:embed="rId3"/>
          <a:srcRect/>
          <a:stretch>
            <a:fillRect/>
          </a:stretch>
        </p:blipFill>
        <p:spPr bwMode="auto">
          <a:xfrm>
            <a:off x="4716016" y="548680"/>
            <a:ext cx="4186065" cy="576064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19256" cy="4525963"/>
          </a:xfrm>
        </p:spPr>
        <p:txBody>
          <a:bodyPr/>
          <a:lstStyle/>
          <a:p>
            <a:pPr>
              <a:buNone/>
            </a:pPr>
            <a:r>
              <a:rPr lang="en-GB" b="1" dirty="0" smtClean="0">
                <a:solidFill>
                  <a:srgbClr val="00B0F0"/>
                </a:solidFill>
              </a:rPr>
              <a:t>Write down everything you can remember about Equiano.</a:t>
            </a:r>
          </a:p>
          <a:p>
            <a:pPr>
              <a:buNone/>
            </a:pPr>
            <a:endParaRPr lang="en-GB" b="1" dirty="0" smtClean="0">
              <a:solidFill>
                <a:srgbClr val="00B0F0"/>
              </a:solidFill>
            </a:endParaRPr>
          </a:p>
          <a:p>
            <a:pPr>
              <a:buNone/>
            </a:pPr>
            <a:r>
              <a:rPr lang="en-GB" b="1" dirty="0" smtClean="0">
                <a:solidFill>
                  <a:srgbClr val="00B0F0"/>
                </a:solidFill>
              </a:rPr>
              <a:t>You have five minutes.</a:t>
            </a:r>
            <a:endParaRPr lang="en-GB" b="1" dirty="0">
              <a:solidFill>
                <a:srgbClr val="00B0F0"/>
              </a:solidFill>
            </a:endParaRPr>
          </a:p>
        </p:txBody>
      </p:sp>
      <p:pic>
        <p:nvPicPr>
          <p:cNvPr id="31746" name="Picture 2" descr="http://www.toybox.org.uk/blog/wp-content/uploads/2010/05/clock.gif"/>
          <p:cNvPicPr>
            <a:picLocks noChangeAspect="1" noChangeArrowheads="1"/>
          </p:cNvPicPr>
          <p:nvPr/>
        </p:nvPicPr>
        <p:blipFill>
          <a:blip r:embed="rId3"/>
          <a:srcRect/>
          <a:stretch>
            <a:fillRect/>
          </a:stretch>
        </p:blipFill>
        <p:spPr bwMode="auto">
          <a:xfrm>
            <a:off x="4860032" y="2780928"/>
            <a:ext cx="3419475" cy="3276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19256" cy="4525963"/>
          </a:xfrm>
        </p:spPr>
        <p:txBody>
          <a:bodyPr/>
          <a:lstStyle/>
          <a:p>
            <a:pPr>
              <a:buNone/>
            </a:pPr>
            <a:r>
              <a:rPr lang="en-GB" b="1" dirty="0" smtClean="0">
                <a:solidFill>
                  <a:srgbClr val="00B0F0"/>
                </a:solidFill>
              </a:rPr>
              <a:t>Now move around the room and get some more information from other people and add it to your notes.</a:t>
            </a:r>
          </a:p>
          <a:p>
            <a:pPr>
              <a:buNone/>
            </a:pPr>
            <a:endParaRPr lang="en-GB" b="1" dirty="0" smtClean="0">
              <a:solidFill>
                <a:srgbClr val="00B0F0"/>
              </a:solidFill>
            </a:endParaRPr>
          </a:p>
          <a:p>
            <a:pPr>
              <a:buNone/>
            </a:pPr>
            <a:r>
              <a:rPr lang="en-GB" b="1" dirty="0" smtClean="0">
                <a:solidFill>
                  <a:srgbClr val="00B0F0"/>
                </a:solidFill>
              </a:rPr>
              <a:t>You have five minutes.</a:t>
            </a:r>
            <a:endParaRPr lang="en-GB" b="1" dirty="0">
              <a:solidFill>
                <a:srgbClr val="00B0F0"/>
              </a:solidFill>
            </a:endParaRPr>
          </a:p>
        </p:txBody>
      </p:sp>
      <p:pic>
        <p:nvPicPr>
          <p:cNvPr id="31746" name="Picture 2" descr="http://www.toybox.org.uk/blog/wp-content/uploads/2010/05/clock.gif"/>
          <p:cNvPicPr>
            <a:picLocks noChangeAspect="1" noChangeArrowheads="1"/>
          </p:cNvPicPr>
          <p:nvPr/>
        </p:nvPicPr>
        <p:blipFill>
          <a:blip r:embed="rId3"/>
          <a:srcRect/>
          <a:stretch>
            <a:fillRect/>
          </a:stretch>
        </p:blipFill>
        <p:spPr bwMode="auto">
          <a:xfrm>
            <a:off x="4860032" y="2780928"/>
            <a:ext cx="3419475" cy="3276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3">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normAutofit/>
          </a:bodyPr>
          <a:lstStyle/>
          <a:p>
            <a:r>
              <a:rPr lang="en-GB" dirty="0" smtClean="0"/>
              <a:t>Plenary</a:t>
            </a:r>
            <a:endParaRPr lang="en-GB" dirty="0"/>
          </a:p>
        </p:txBody>
      </p:sp>
      <p:sp>
        <p:nvSpPr>
          <p:cNvPr id="3" name="Content Placeholder 2"/>
          <p:cNvSpPr>
            <a:spLocks noGrp="1"/>
          </p:cNvSpPr>
          <p:nvPr>
            <p:ph idx="1"/>
          </p:nvPr>
        </p:nvSpPr>
        <p:spPr>
          <a:xfrm>
            <a:off x="457200" y="1600200"/>
            <a:ext cx="8219256" cy="4525963"/>
          </a:xfrm>
        </p:spPr>
        <p:txBody>
          <a:bodyPr>
            <a:normAutofit fontScale="92500" lnSpcReduction="10000"/>
          </a:bodyPr>
          <a:lstStyle/>
          <a:p>
            <a:pPr algn="ctr">
              <a:buNone/>
            </a:pPr>
            <a:r>
              <a:rPr lang="en-GB" b="1" dirty="0" smtClean="0">
                <a:solidFill>
                  <a:srgbClr val="00B0F0"/>
                </a:solidFill>
              </a:rPr>
              <a:t>What do you think happened to Equiano next?</a:t>
            </a:r>
          </a:p>
          <a:p>
            <a:pPr algn="ctr">
              <a:buNone/>
            </a:pPr>
            <a:endParaRPr lang="en-GB" b="1" dirty="0" smtClean="0">
              <a:solidFill>
                <a:srgbClr val="00B0F0"/>
              </a:solidFill>
            </a:endParaRPr>
          </a:p>
          <a:p>
            <a:pPr algn="ctr">
              <a:buNone/>
            </a:pPr>
            <a:r>
              <a:rPr lang="en-GB" b="1" dirty="0" smtClean="0">
                <a:solidFill>
                  <a:srgbClr val="00B0F0"/>
                </a:solidFill>
              </a:rPr>
              <a:t>Discuss and write down your ideas</a:t>
            </a:r>
            <a:r>
              <a:rPr lang="en-GB" b="1" dirty="0" smtClean="0">
                <a:solidFill>
                  <a:srgbClr val="00B0F0"/>
                </a:solidFill>
              </a:rPr>
              <a:t>.</a:t>
            </a:r>
          </a:p>
          <a:p>
            <a:pPr algn="ctr">
              <a:buNone/>
            </a:pPr>
            <a:endParaRPr lang="en-GB" b="1" dirty="0">
              <a:solidFill>
                <a:srgbClr val="00B0F0"/>
              </a:solidFill>
            </a:endParaRPr>
          </a:p>
          <a:p>
            <a:pPr algn="ctr">
              <a:buNone/>
            </a:pPr>
            <a:r>
              <a:rPr lang="en-GB" b="1" dirty="0">
                <a:solidFill>
                  <a:srgbClr val="00B0F0"/>
                </a:solidFill>
                <a:hlinkClick r:id="rId4"/>
              </a:rPr>
              <a:t>https://</a:t>
            </a:r>
            <a:r>
              <a:rPr lang="en-GB" b="1" dirty="0" smtClean="0">
                <a:solidFill>
                  <a:srgbClr val="00B0F0"/>
                </a:solidFill>
                <a:hlinkClick r:id="rId4"/>
              </a:rPr>
              <a:t>www.youtube.com/watch?v=9_O3TWFFmoM</a:t>
            </a:r>
            <a:endParaRPr lang="en-GB" b="1" dirty="0" smtClean="0">
              <a:solidFill>
                <a:srgbClr val="00B0F0"/>
              </a:solidFill>
            </a:endParaRPr>
          </a:p>
          <a:p>
            <a:pPr algn="ctr">
              <a:buNone/>
            </a:pPr>
            <a:endParaRPr lang="en-GB" b="1" dirty="0">
              <a:solidFill>
                <a:srgbClr val="00B0F0"/>
              </a:solidFill>
            </a:endParaRPr>
          </a:p>
          <a:p>
            <a:pPr algn="ctr">
              <a:buNone/>
            </a:pPr>
            <a:r>
              <a:rPr lang="en-GB" b="1">
                <a:solidFill>
                  <a:srgbClr val="00B0F0"/>
                </a:solidFill>
                <a:hlinkClick r:id="rId4"/>
              </a:rPr>
              <a:t>https</a:t>
            </a:r>
            <a:r>
              <a:rPr lang="en-GB" b="1">
                <a:solidFill>
                  <a:srgbClr val="00B0F0"/>
                </a:solidFill>
                <a:hlinkClick r:id="rId4"/>
              </a:rPr>
              <a:t>://</a:t>
            </a:r>
            <a:r>
              <a:rPr lang="en-GB" b="1" smtClean="0">
                <a:solidFill>
                  <a:srgbClr val="00B0F0"/>
                </a:solidFill>
                <a:hlinkClick r:id="rId4"/>
              </a:rPr>
              <a:t>www.youtube.com/watch?v=9_O3TWFFmoM</a:t>
            </a:r>
            <a:endParaRPr lang="en-GB" b="1" smtClean="0">
              <a:solidFill>
                <a:srgbClr val="00B0F0"/>
              </a:solidFill>
            </a:endParaRPr>
          </a:p>
          <a:p>
            <a:pPr algn="ctr">
              <a:buNone/>
            </a:pPr>
            <a:endParaRPr lang="en-GB" b="1" dirty="0" smtClean="0">
              <a:solidFill>
                <a:srgbClr val="00B0F0"/>
              </a:solidFill>
            </a:endParaRPr>
          </a:p>
          <a:p>
            <a:pPr algn="ctr">
              <a:buNone/>
            </a:pPr>
            <a:endParaRPr lang="en-GB" b="1"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was Equiano?</a:t>
            </a:r>
            <a:endParaRPr lang="en-GB" dirty="0"/>
          </a:p>
        </p:txBody>
      </p:sp>
      <p:sp>
        <p:nvSpPr>
          <p:cNvPr id="3" name="Content Placeholder 2"/>
          <p:cNvSpPr>
            <a:spLocks noGrp="1"/>
          </p:cNvSpPr>
          <p:nvPr>
            <p:ph idx="1"/>
          </p:nvPr>
        </p:nvSpPr>
        <p:spPr/>
        <p:txBody>
          <a:bodyPr/>
          <a:lstStyle/>
          <a:p>
            <a:pPr marL="0" indent="0">
              <a:buNone/>
            </a:pPr>
            <a:r>
              <a:rPr lang="en-GB" dirty="0" smtClean="0"/>
              <a:t>In pairs sort the first part of Equiano’s story into order.</a:t>
            </a:r>
          </a:p>
          <a:p>
            <a:pPr marL="0" indent="0">
              <a:buNone/>
            </a:pPr>
            <a:endParaRPr lang="en-GB" dirty="0"/>
          </a:p>
          <a:p>
            <a:pPr marL="0" indent="0">
              <a:buNone/>
            </a:pPr>
            <a:r>
              <a:rPr lang="en-GB" dirty="0" smtClean="0"/>
              <a:t>Leave it on your desk as we will refer to it throughout the lesson.</a:t>
            </a:r>
            <a:endParaRPr lang="en-GB" dirty="0"/>
          </a:p>
        </p:txBody>
      </p:sp>
    </p:spTree>
    <p:extLst>
      <p:ext uri="{BB962C8B-B14F-4D97-AF65-F5344CB8AC3E}">
        <p14:creationId xmlns:p14="http://schemas.microsoft.com/office/powerpoint/2010/main" val="2235667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lstStyle/>
          <a:p>
            <a:r>
              <a:rPr lang="en-GB" b="1" dirty="0" smtClean="0"/>
              <a:t>Who was Equiano?</a:t>
            </a:r>
            <a:endParaRPr lang="en-GB" b="1" dirty="0"/>
          </a:p>
        </p:txBody>
      </p:sp>
      <p:sp>
        <p:nvSpPr>
          <p:cNvPr id="3" name="Content Placeholder 2"/>
          <p:cNvSpPr>
            <a:spLocks noGrp="1"/>
          </p:cNvSpPr>
          <p:nvPr>
            <p:ph idx="1"/>
          </p:nvPr>
        </p:nvSpPr>
        <p:spPr/>
        <p:txBody>
          <a:bodyPr>
            <a:normAutofit lnSpcReduction="10000"/>
          </a:bodyPr>
          <a:lstStyle/>
          <a:p>
            <a:pPr>
              <a:buNone/>
            </a:pPr>
            <a:r>
              <a:rPr lang="en-GB" b="1" dirty="0" smtClean="0"/>
              <a:t>Millions of Africans were transported across the Atlantic and sold into slavery but very few had the chance to describe their experience to the world. </a:t>
            </a:r>
          </a:p>
          <a:p>
            <a:pPr>
              <a:buNone/>
            </a:pPr>
            <a:r>
              <a:rPr lang="en-GB" b="1" dirty="0" smtClean="0"/>
              <a:t>One who did was an African named Olaudah Equiano. </a:t>
            </a:r>
          </a:p>
          <a:p>
            <a:pPr>
              <a:buNone/>
            </a:pPr>
            <a:r>
              <a:rPr lang="en-GB" b="1" dirty="0" smtClean="0"/>
              <a:t>He wrote an amazing autobiography that described his life's journey from freedom to slavery and back to freedom again.</a:t>
            </a:r>
            <a:endParaRPr lang="en-GB"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2" name="Title 1"/>
          <p:cNvSpPr>
            <a:spLocks noGrp="1"/>
          </p:cNvSpPr>
          <p:nvPr>
            <p:ph type="title"/>
          </p:nvPr>
        </p:nvSpPr>
        <p:spPr/>
        <p:txBody>
          <a:bodyPr/>
          <a:lstStyle/>
          <a:p>
            <a:r>
              <a:rPr lang="en-GB" b="1" dirty="0" smtClean="0"/>
              <a:t>Childhood...</a:t>
            </a:r>
            <a:endParaRPr lang="en-GB" b="1" dirty="0"/>
          </a:p>
        </p:txBody>
      </p:sp>
      <p:sp>
        <p:nvSpPr>
          <p:cNvPr id="3" name="Content Placeholder 2"/>
          <p:cNvSpPr>
            <a:spLocks noGrp="1"/>
          </p:cNvSpPr>
          <p:nvPr>
            <p:ph idx="1"/>
          </p:nvPr>
        </p:nvSpPr>
        <p:spPr>
          <a:xfrm>
            <a:off x="3419872" y="1600200"/>
            <a:ext cx="5266928" cy="4525963"/>
          </a:xfrm>
        </p:spPr>
        <p:txBody>
          <a:bodyPr>
            <a:normAutofit lnSpcReduction="10000"/>
          </a:bodyPr>
          <a:lstStyle/>
          <a:p>
            <a:pPr>
              <a:buNone/>
            </a:pPr>
            <a:r>
              <a:rPr lang="en-GB" b="1" dirty="0" smtClean="0"/>
              <a:t>Olaudah Equiano was born into a wealthy West African family in 1745. </a:t>
            </a:r>
          </a:p>
          <a:p>
            <a:pPr>
              <a:buNone/>
            </a:pPr>
            <a:r>
              <a:rPr lang="en-GB" b="1" dirty="0" smtClean="0"/>
              <a:t>His family lived far from the sea, in an area now part of Nigeria.</a:t>
            </a:r>
          </a:p>
          <a:p>
            <a:pPr>
              <a:buNone/>
            </a:pPr>
            <a:r>
              <a:rPr lang="en-GB" b="1" dirty="0" smtClean="0"/>
              <a:t>When he was eleven, Equiano was captured by African slave traders.  </a:t>
            </a:r>
            <a:endParaRPr lang="en-GB" b="1" dirty="0"/>
          </a:p>
        </p:txBody>
      </p:sp>
      <p:pic>
        <p:nvPicPr>
          <p:cNvPr id="6146" name="Picture 2" descr="Olaudah Equiano"/>
          <p:cNvPicPr>
            <a:picLocks noChangeAspect="1" noChangeArrowheads="1"/>
          </p:cNvPicPr>
          <p:nvPr/>
        </p:nvPicPr>
        <p:blipFill>
          <a:blip r:embed="rId3"/>
          <a:srcRect/>
          <a:stretch>
            <a:fillRect/>
          </a:stretch>
        </p:blipFill>
        <p:spPr bwMode="auto">
          <a:xfrm>
            <a:off x="0" y="1772816"/>
            <a:ext cx="3161951" cy="374441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pic>
        <p:nvPicPr>
          <p:cNvPr id="7" name="Content Placeholder 6" descr="captives_bound.jpg"/>
          <p:cNvPicPr>
            <a:picLocks noGrp="1" noChangeAspect="1"/>
          </p:cNvPicPr>
          <p:nvPr>
            <p:ph idx="1"/>
          </p:nvPr>
        </p:nvPicPr>
        <p:blipFill>
          <a:blip r:embed="rId3"/>
          <a:stretch>
            <a:fillRect/>
          </a:stretch>
        </p:blipFill>
        <p:spPr>
          <a:xfrm>
            <a:off x="6140787" y="764704"/>
            <a:ext cx="3003213" cy="4896544"/>
          </a:xfrm>
        </p:spPr>
      </p:pic>
      <p:sp>
        <p:nvSpPr>
          <p:cNvPr id="10" name="TextBox 9"/>
          <p:cNvSpPr txBox="1"/>
          <p:nvPr/>
        </p:nvSpPr>
        <p:spPr>
          <a:xfrm>
            <a:off x="179512" y="260648"/>
            <a:ext cx="5832648" cy="6494085"/>
          </a:xfrm>
          <a:prstGeom prst="rect">
            <a:avLst/>
          </a:prstGeom>
          <a:noFill/>
        </p:spPr>
        <p:txBody>
          <a:bodyPr wrap="square" rtlCol="0">
            <a:spAutoFit/>
          </a:bodyPr>
          <a:lstStyle/>
          <a:p>
            <a:r>
              <a:rPr lang="en-GB" sz="3200" b="1" dirty="0" smtClean="0"/>
              <a:t>‘One day, when all our people were gone out to their works as usual, and only I and my dear sister were left to mind the house, two men and a woman got over our walls, and in a moment seized us both, and, without giving us time to cry out, or make resistance, they stopped our mouths, and ran off with us into the nearest wood. Here they tied our hands, and continued to carry us.’</a:t>
            </a:r>
            <a:endParaRPr lang="en-GB"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3" name="Content Placeholder 2"/>
          <p:cNvSpPr>
            <a:spLocks noGrp="1"/>
          </p:cNvSpPr>
          <p:nvPr>
            <p:ph idx="1"/>
          </p:nvPr>
        </p:nvSpPr>
        <p:spPr>
          <a:xfrm>
            <a:off x="457200" y="476672"/>
            <a:ext cx="8229600" cy="5649491"/>
          </a:xfrm>
        </p:spPr>
        <p:txBody>
          <a:bodyPr/>
          <a:lstStyle/>
          <a:p>
            <a:pPr>
              <a:buNone/>
            </a:pPr>
            <a:r>
              <a:rPr lang="en-GB" b="1" dirty="0" smtClean="0"/>
              <a:t>Equiano was sold several times and eventually ended up by the African coast.</a:t>
            </a:r>
          </a:p>
          <a:p>
            <a:pPr>
              <a:buNone/>
            </a:pPr>
            <a:r>
              <a:rPr lang="en-GB" b="1" dirty="0" smtClean="0">
                <a:solidFill>
                  <a:srgbClr val="00B0F0"/>
                </a:solidFill>
              </a:rPr>
              <a:t>What do you think happened to him next?</a:t>
            </a:r>
            <a:endParaRPr lang="en-GB" b="1" dirty="0">
              <a:solidFill>
                <a:srgbClr val="00B0F0"/>
              </a:solidFill>
            </a:endParaRPr>
          </a:p>
        </p:txBody>
      </p:sp>
      <p:pic>
        <p:nvPicPr>
          <p:cNvPr id="5" name="Picture 4" descr="africa_coast.jpg"/>
          <p:cNvPicPr>
            <a:picLocks noChangeAspect="1"/>
          </p:cNvPicPr>
          <p:nvPr/>
        </p:nvPicPr>
        <p:blipFill>
          <a:blip r:embed="rId3"/>
          <a:stretch>
            <a:fillRect/>
          </a:stretch>
        </p:blipFill>
        <p:spPr>
          <a:xfrm>
            <a:off x="1619672" y="2420888"/>
            <a:ext cx="5953877" cy="331236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3" name="Content Placeholder 2"/>
          <p:cNvSpPr>
            <a:spLocks noGrp="1"/>
          </p:cNvSpPr>
          <p:nvPr>
            <p:ph idx="1"/>
          </p:nvPr>
        </p:nvSpPr>
        <p:spPr>
          <a:xfrm>
            <a:off x="467544" y="188640"/>
            <a:ext cx="8229600" cy="4525963"/>
          </a:xfrm>
        </p:spPr>
        <p:txBody>
          <a:bodyPr>
            <a:normAutofit/>
          </a:bodyPr>
          <a:lstStyle/>
          <a:p>
            <a:pPr>
              <a:buNone/>
            </a:pPr>
            <a:r>
              <a:rPr lang="en-GB" b="1" dirty="0" smtClean="0"/>
              <a:t>Equiano found himself on the Africa's Atlantic coast for the first time in his life. There he saw a slave ship anchored offshore. </a:t>
            </a:r>
          </a:p>
          <a:p>
            <a:pPr>
              <a:buNone/>
            </a:pPr>
            <a:r>
              <a:rPr lang="en-GB" b="1" dirty="0" smtClean="0"/>
              <a:t>He had no idea what lay ahead. No Africans had ever returned from the Americas to tell of their fate. </a:t>
            </a:r>
          </a:p>
          <a:p>
            <a:pPr>
              <a:buNone/>
            </a:pPr>
            <a:r>
              <a:rPr lang="en-GB" dirty="0" smtClean="0"/>
              <a:t/>
            </a:r>
            <a:br>
              <a:rPr lang="en-GB" dirty="0" smtClean="0"/>
            </a:br>
            <a:endParaRPr lang="en-GB" dirty="0"/>
          </a:p>
        </p:txBody>
      </p:sp>
      <p:pic>
        <p:nvPicPr>
          <p:cNvPr id="9218" name="Picture 2" descr="http://www.nysun.com/pics/3560.jpg"/>
          <p:cNvPicPr>
            <a:picLocks noChangeAspect="1" noChangeArrowheads="1"/>
          </p:cNvPicPr>
          <p:nvPr/>
        </p:nvPicPr>
        <p:blipFill>
          <a:blip r:embed="rId3"/>
          <a:srcRect/>
          <a:stretch>
            <a:fillRect/>
          </a:stretch>
        </p:blipFill>
        <p:spPr bwMode="auto">
          <a:xfrm>
            <a:off x="1979712" y="3356991"/>
            <a:ext cx="5400600" cy="317555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3" name="Content Placeholder 2"/>
          <p:cNvSpPr>
            <a:spLocks noGrp="1"/>
          </p:cNvSpPr>
          <p:nvPr>
            <p:ph idx="1"/>
          </p:nvPr>
        </p:nvSpPr>
        <p:spPr>
          <a:xfrm>
            <a:off x="467544" y="260648"/>
            <a:ext cx="8229600" cy="6264696"/>
          </a:xfrm>
        </p:spPr>
        <p:txBody>
          <a:bodyPr>
            <a:normAutofit fontScale="92500" lnSpcReduction="10000"/>
          </a:bodyPr>
          <a:lstStyle/>
          <a:p>
            <a:pPr>
              <a:buNone/>
            </a:pPr>
            <a:r>
              <a:rPr lang="en-GB" b="1" dirty="0" smtClean="0"/>
              <a:t>“When I looked around the ship and saw ... a multitude of black people, of every description, chained together, every one of their countenances expressing dejection and sorrow, I no longer doubted of my fate; and, quite overpowered with horror and anguish, I fell motionless on the deck, and fainted. . . I asked if we were not to be eaten by those white men with horrible looks, red faces and long hair?" </a:t>
            </a:r>
          </a:p>
          <a:p>
            <a:pPr>
              <a:buNone/>
            </a:pPr>
            <a:r>
              <a:rPr lang="en-GB" b="1" dirty="0" smtClean="0">
                <a:solidFill>
                  <a:srgbClr val="00B0F0"/>
                </a:solidFill>
              </a:rPr>
              <a:t>Task.</a:t>
            </a:r>
          </a:p>
          <a:p>
            <a:pPr>
              <a:buNone/>
            </a:pPr>
            <a:r>
              <a:rPr lang="en-GB" b="1" dirty="0" smtClean="0">
                <a:solidFill>
                  <a:srgbClr val="00B0F0"/>
                </a:solidFill>
              </a:rPr>
              <a:t>Describe what Equiano saw when he went onto the slave ship.</a:t>
            </a:r>
          </a:p>
          <a:p>
            <a:pPr>
              <a:buNone/>
            </a:pPr>
            <a:r>
              <a:rPr lang="en-GB" b="1" dirty="0" smtClean="0">
                <a:solidFill>
                  <a:srgbClr val="00B0F0"/>
                </a:solidFill>
              </a:rPr>
              <a:t>How do you think he felt and why?</a:t>
            </a:r>
          </a:p>
          <a:p>
            <a:pPr>
              <a:buNone/>
            </a:pPr>
            <a:endParaRPr lang="en-GB"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bajan.files.wordpress.com/2009/09/slavery.gif"/>
          <p:cNvPicPr>
            <a:picLocks noChangeAspect="1" noChangeArrowheads="1"/>
          </p:cNvPicPr>
          <p:nvPr/>
        </p:nvPicPr>
        <p:blipFill>
          <a:blip r:embed="rId2">
            <a:lum bright="66000"/>
          </a:blip>
          <a:srcRect/>
          <a:stretch>
            <a:fillRect/>
          </a:stretch>
        </p:blipFill>
        <p:spPr bwMode="auto">
          <a:xfrm>
            <a:off x="0" y="-1"/>
            <a:ext cx="9144000" cy="6860367"/>
          </a:xfrm>
          <a:prstGeom prst="rect">
            <a:avLst/>
          </a:prstGeom>
          <a:noFill/>
        </p:spPr>
      </p:pic>
      <p:sp>
        <p:nvSpPr>
          <p:cNvPr id="3" name="Content Placeholder 2"/>
          <p:cNvSpPr>
            <a:spLocks noGrp="1"/>
          </p:cNvSpPr>
          <p:nvPr>
            <p:ph idx="1"/>
          </p:nvPr>
        </p:nvSpPr>
        <p:spPr/>
        <p:txBody>
          <a:bodyPr/>
          <a:lstStyle/>
          <a:p>
            <a:pPr>
              <a:buNone/>
            </a:pPr>
            <a:r>
              <a:rPr lang="en-GB" b="1" dirty="0" smtClean="0"/>
              <a:t>Equiano was only 12 when he was transported on a slave ship.</a:t>
            </a:r>
          </a:p>
          <a:p>
            <a:pPr>
              <a:buNone/>
            </a:pPr>
            <a:r>
              <a:rPr lang="en-GB" b="1" dirty="0" smtClean="0">
                <a:solidFill>
                  <a:srgbClr val="00B0F0"/>
                </a:solidFill>
              </a:rPr>
              <a:t>How do you think he felt?</a:t>
            </a:r>
          </a:p>
          <a:p>
            <a:pPr>
              <a:buNone/>
            </a:pPr>
            <a:r>
              <a:rPr lang="en-GB" b="1" dirty="0" smtClean="0">
                <a:solidFill>
                  <a:srgbClr val="00B0F0"/>
                </a:solidFill>
              </a:rPr>
              <a:t>Write down as many words as you can to describe how he might have been feeling.</a:t>
            </a:r>
            <a:endParaRPr lang="en-GB" b="1"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897</Words>
  <Application>Microsoft Office PowerPoint</Application>
  <PresentationFormat>On-screen Show (4:3)</PresentationFormat>
  <Paragraphs>71</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Exploring the life of Olaudah Equiano  </vt:lpstr>
      <vt:lpstr>Who was Equiano?</vt:lpstr>
      <vt:lpstr>Who was Equiano?</vt:lpstr>
      <vt:lpstr>Childhood...</vt:lpstr>
      <vt:lpstr>PowerPoint Presentation</vt:lpstr>
      <vt:lpstr>PowerPoint Presentation</vt:lpstr>
      <vt:lpstr>PowerPoint Presentation</vt:lpstr>
      <vt:lpstr>PowerPoint Presentation</vt:lpstr>
      <vt:lpstr>PowerPoint Presentation</vt:lpstr>
      <vt:lpstr>The slave auction...</vt:lpstr>
      <vt:lpstr>PowerPoint Presentation</vt:lpstr>
      <vt:lpstr>PowerPoint Presentation</vt:lpstr>
      <vt:lpstr>PowerPoint Presentation</vt:lpstr>
      <vt:lpstr>Education in slavery...</vt:lpstr>
      <vt:lpstr>PowerPoint Presentation</vt:lpstr>
      <vt:lpstr>PowerPoint Presentation</vt:lpstr>
      <vt:lpstr>PowerPoint Presentation</vt:lpstr>
      <vt:lpstr>PowerPoint Presentation</vt:lpstr>
      <vt:lpstr>Plenary</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dc:title>
  <dc:creator>blacka01</dc:creator>
  <cp:lastModifiedBy>Mike Carpenter</cp:lastModifiedBy>
  <cp:revision>24</cp:revision>
  <dcterms:created xsi:type="dcterms:W3CDTF">2011-05-09T11:00:26Z</dcterms:created>
  <dcterms:modified xsi:type="dcterms:W3CDTF">2015-11-24T12:49:42Z</dcterms:modified>
</cp:coreProperties>
</file>