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68" r:id="rId3"/>
    <p:sldId id="258" r:id="rId4"/>
    <p:sldId id="259" r:id="rId5"/>
    <p:sldId id="260" r:id="rId6"/>
    <p:sldId id="270" r:id="rId7"/>
    <p:sldId id="261" r:id="rId8"/>
    <p:sldId id="262" r:id="rId9"/>
    <p:sldId id="264" r:id="rId10"/>
    <p:sldId id="265" r:id="rId11"/>
    <p:sldId id="273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38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5D530-F17A-4547-BFBD-337F98324DAB}" type="datetimeFigureOut">
              <a:rPr lang="en-GB" smtClean="0"/>
              <a:t>05/10/2016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C982E-09A7-440D-9BA6-58CFC1AFB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715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Biodiversity is so high due to the high amount of sunlight</a:t>
            </a:r>
            <a:r>
              <a:rPr lang="en-GB" baseline="0" dirty="0" smtClean="0"/>
              <a:t> and water available allowing for excellent growing conditions for plants (photosynthesis) which then provide a vast food supply for the rest of the food chain.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0DAEB-91AC-4327-BE5D-516053DEB4A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352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0DAEB-91AC-4327-BE5D-516053DEB4A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95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759E-FF45-476D-9375-BD52909525D0}" type="datetimeFigureOut">
              <a:rPr lang="en-GB" smtClean="0"/>
              <a:t>05/10/2016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104D-F2E1-4AAF-B4AD-954C939710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759E-FF45-476D-9375-BD52909525D0}" type="datetimeFigureOut">
              <a:rPr lang="en-GB" smtClean="0"/>
              <a:t>05/10/2016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104D-F2E1-4AAF-B4AD-954C939710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759E-FF45-476D-9375-BD52909525D0}" type="datetimeFigureOut">
              <a:rPr lang="en-GB" smtClean="0"/>
              <a:t>05/10/2016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104D-F2E1-4AAF-B4AD-954C939710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759E-FF45-476D-9375-BD52909525D0}" type="datetimeFigureOut">
              <a:rPr lang="en-GB" smtClean="0"/>
              <a:t>05/10/2016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104D-F2E1-4AAF-B4AD-954C939710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759E-FF45-476D-9375-BD52909525D0}" type="datetimeFigureOut">
              <a:rPr lang="en-GB" smtClean="0"/>
              <a:t>05/10/2016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104D-F2E1-4AAF-B4AD-954C939710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759E-FF45-476D-9375-BD52909525D0}" type="datetimeFigureOut">
              <a:rPr lang="en-GB" smtClean="0"/>
              <a:t>05/10/2016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104D-F2E1-4AAF-B4AD-954C939710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759E-FF45-476D-9375-BD52909525D0}" type="datetimeFigureOut">
              <a:rPr lang="en-GB" smtClean="0"/>
              <a:t>05/10/2016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104D-F2E1-4AAF-B4AD-954C939710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759E-FF45-476D-9375-BD52909525D0}" type="datetimeFigureOut">
              <a:rPr lang="en-GB" smtClean="0"/>
              <a:t>05/10/2016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104D-F2E1-4AAF-B4AD-954C939710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759E-FF45-476D-9375-BD52909525D0}" type="datetimeFigureOut">
              <a:rPr lang="en-GB" smtClean="0"/>
              <a:t>05/10/2016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104D-F2E1-4AAF-B4AD-954C939710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759E-FF45-476D-9375-BD52909525D0}" type="datetimeFigureOut">
              <a:rPr lang="en-GB" smtClean="0"/>
              <a:t>05/10/2016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104D-F2E1-4AAF-B4AD-954C939710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759E-FF45-476D-9375-BD52909525D0}" type="datetimeFigureOut">
              <a:rPr lang="en-GB" smtClean="0"/>
              <a:t>05/10/2016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104D-F2E1-4AAF-B4AD-954C9397109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759E-FF45-476D-9375-BD52909525D0}" type="datetimeFigureOut">
              <a:rPr lang="en-GB" smtClean="0"/>
              <a:t>05/10/2016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9104D-F2E1-4AAF-B4AD-954C9397109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EsV5rqbVNQ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369512" y="1786539"/>
            <a:ext cx="849788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GB" altLang="en-US" sz="2400" dirty="0" smtClean="0">
                <a:solidFill>
                  <a:srgbClr val="060606"/>
                </a:solidFill>
                <a:latin typeface="Comic Sans MS" pitchFamily="66" charset="0"/>
                <a:cs typeface="Arial" charset="0"/>
              </a:rPr>
              <a:t>Learning Objectives:</a:t>
            </a:r>
          </a:p>
          <a:p>
            <a:r>
              <a:rPr lang="en-GB" sz="2400" dirty="0">
                <a:solidFill>
                  <a:srgbClr val="060606"/>
                </a:solidFill>
                <a:latin typeface="Comic Sans MS" panose="030F0702030302020204" pitchFamily="66" charset="0"/>
              </a:rPr>
              <a:t>1. To be able to describe the physical characteristics of the TRF.</a:t>
            </a:r>
          </a:p>
          <a:p>
            <a:r>
              <a:rPr lang="en-GB" sz="2400" dirty="0">
                <a:solidFill>
                  <a:srgbClr val="060606"/>
                </a:solidFill>
                <a:latin typeface="Comic Sans MS" panose="030F0702030302020204" pitchFamily="66" charset="0"/>
              </a:rPr>
              <a:t>2. To appreciate the interdependence of the components of the TRF.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62" y="950544"/>
            <a:ext cx="8110538" cy="792163"/>
          </a:xfrm>
        </p:spPr>
        <p:txBody>
          <a:bodyPr/>
          <a:lstStyle/>
          <a:p>
            <a:r>
              <a:rPr lang="en-GB" sz="3600" dirty="0" smtClean="0">
                <a:solidFill>
                  <a:srgbClr val="060606"/>
                </a:solidFill>
                <a:latin typeface="Comic Sans MS" pitchFamily="66" charset="0"/>
                <a:cs typeface="Arial" charset="0"/>
              </a:rPr>
              <a:t>Tropical Rainforests</a:t>
            </a:r>
            <a:endParaRPr lang="en-GB" sz="3600" dirty="0">
              <a:solidFill>
                <a:srgbClr val="060606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0" y="375407"/>
            <a:ext cx="4320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050D6428-67A5-476F-B98E-85A4E8A60D56}" type="datetime2">
              <a:rPr lang="en-GB" altLang="en-US" sz="2000" u="sng">
                <a:solidFill>
                  <a:srgbClr val="060606"/>
                </a:solidFill>
                <a:latin typeface="Comic Sans MS" pitchFamily="66" charset="0"/>
                <a:cs typeface="Arial" charset="0"/>
              </a:rPr>
              <a:pPr>
                <a:spcBef>
                  <a:spcPct val="50000"/>
                </a:spcBef>
              </a:pPr>
              <a:t>Wednesday, 05 October 2016</a:t>
            </a:fld>
            <a:r>
              <a:rPr lang="en-GB" altLang="en-US" dirty="0">
                <a:cs typeface="Arial" charset="0"/>
              </a:rPr>
              <a:t>     </a:t>
            </a:r>
          </a:p>
        </p:txBody>
      </p:sp>
      <p:pic>
        <p:nvPicPr>
          <p:cNvPr id="8" name="Picture 15" descr="ladybi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949" y="1268760"/>
            <a:ext cx="846138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47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the rainfall always so high?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417638"/>
            <a:ext cx="6604000" cy="3403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4126" y="4465595"/>
            <a:ext cx="3189874" cy="2392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 ALERT!! You Will Need To Know This.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88840"/>
            <a:ext cx="466725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2160" y="2636912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Lets go outside to get it into our heads!!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6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03225" y="207963"/>
            <a:ext cx="8569325" cy="74453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4000" dirty="0" smtClean="0">
                <a:latin typeface="Comic Sans MS" panose="030F0702030302020204" pitchFamily="66" charset="0"/>
              </a:rPr>
              <a:t>Homework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3225" y="1124744"/>
            <a:ext cx="8569325" cy="172799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200" dirty="0" smtClean="0">
                <a:latin typeface="Comic Sans MS" panose="030F0702030302020204" pitchFamily="66" charset="0"/>
              </a:rPr>
              <a:t>Task: Design a ‘new’ plant or animal that would be able to survive in the rainforest. Label and explain the adaptations.</a:t>
            </a:r>
          </a:p>
          <a:p>
            <a:pPr eaLnBrk="1" hangingPunct="1">
              <a:defRPr/>
            </a:pPr>
            <a:endParaRPr lang="en-GB" altLang="en-US" sz="2200" dirty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en-GB" altLang="en-US" sz="2200" dirty="0" smtClean="0">
                <a:latin typeface="Comic Sans MS" panose="030F0702030302020204" pitchFamily="66" charset="0"/>
              </a:rPr>
              <a:t>Your partner will have to work out which layer the plant or animal belongs to and will peer mark your work..</a:t>
            </a:r>
          </a:p>
        </p:txBody>
      </p:sp>
      <p:grpSp>
        <p:nvGrpSpPr>
          <p:cNvPr id="7172" name="Group 11"/>
          <p:cNvGrpSpPr>
            <a:grpSpLocks/>
          </p:cNvGrpSpPr>
          <p:nvPr/>
        </p:nvGrpSpPr>
        <p:grpSpPr bwMode="auto">
          <a:xfrm>
            <a:off x="4356100" y="3189288"/>
            <a:ext cx="4464049" cy="2800350"/>
            <a:chOff x="4355976" y="3189274"/>
            <a:chExt cx="4464495" cy="2799884"/>
          </a:xfrm>
        </p:grpSpPr>
        <p:pic>
          <p:nvPicPr>
            <p:cNvPr id="7176" name="Picture 2" descr="http://www.chunkymonkey.com/murals/lesson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4149080"/>
              <a:ext cx="2309614" cy="1840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355976" y="3189274"/>
              <a:ext cx="2162918" cy="7444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dirty="0">
                  <a:solidFill>
                    <a:srgbClr val="060606"/>
                  </a:solidFill>
                  <a:latin typeface="Comic Sans MS" panose="030F0702030302020204" pitchFamily="66" charset="0"/>
                </a:rPr>
                <a:t>No flowers to save energy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091511" y="3249589"/>
              <a:ext cx="1728960" cy="7444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000" dirty="0">
                  <a:solidFill>
                    <a:srgbClr val="060606"/>
                  </a:solidFill>
                  <a:latin typeface="Comic Sans MS" panose="030F0702030302020204" pitchFamily="66" charset="0"/>
                </a:rPr>
                <a:t>Green to trap light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5364140" y="4019398"/>
              <a:ext cx="431843" cy="5047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7091512" y="4184470"/>
              <a:ext cx="865273" cy="4428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90" y="2989940"/>
            <a:ext cx="3309911" cy="18072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83" y="5127319"/>
            <a:ext cx="2307574" cy="17306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202688"/>
            <a:ext cx="2726006" cy="159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7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2 – The Structure of the TRF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Watch the following video: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www.youtube.com/watch?v=JEsV5rqbVNQ</a:t>
            </a:r>
            <a:endParaRPr lang="en-GB" dirty="0" smtClean="0"/>
          </a:p>
          <a:p>
            <a:r>
              <a:rPr lang="en-GB" dirty="0" smtClean="0"/>
              <a:t>Make notes on the layers of the TRF – there are 4 key layers.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03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task: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0" y="1600200"/>
            <a:ext cx="3394720" cy="4525963"/>
          </a:xfrm>
        </p:spPr>
        <p:txBody>
          <a:bodyPr/>
          <a:lstStyle/>
          <a:p>
            <a:r>
              <a:rPr lang="en-GB" dirty="0" smtClean="0"/>
              <a:t>Draw a cross section of the TRF to show the layers, and add the nutrient cycle to one side.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72816"/>
            <a:ext cx="3800194" cy="466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6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60606"/>
                </a:solidFill>
                <a:latin typeface="Comic Sans MS" panose="030F0702030302020204" pitchFamily="66" charset="0"/>
              </a:rPr>
              <a:t>Key ideas about TRF.</a:t>
            </a:r>
            <a:endParaRPr lang="en-GB" dirty="0">
              <a:solidFill>
                <a:srgbClr val="06060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352" y="1244280"/>
            <a:ext cx="85731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F</a:t>
            </a:r>
            <a:r>
              <a:rPr lang="en-GB" sz="2400" dirty="0" smtClean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ound in a broad band through the tropics, close to the Equator.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C</a:t>
            </a:r>
            <a:r>
              <a:rPr lang="en-GB" sz="2400" dirty="0" smtClean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haracterised by high rainfall (over 2,000mm per year) and high temperatures (average 27</a:t>
            </a:r>
            <a:r>
              <a:rPr lang="en-GB" sz="2400" dirty="0" smtClean="0">
                <a:solidFill>
                  <a:schemeClr val="bg1">
                    <a:lumMod val="10000"/>
                  </a:schemeClr>
                </a:solidFill>
                <a:latin typeface="Comic Sans MS"/>
              </a:rPr>
              <a:t>°</a:t>
            </a:r>
            <a:r>
              <a:rPr lang="en-GB" sz="2400" dirty="0" smtClean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C).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Soils are infertile due to leaching.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Have enormous biodiversity – home to half the world’s species.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Animals and plants have adapted and are part of this fragile ecosystem which is easily affected by small changes.</a:t>
            </a:r>
          </a:p>
        </p:txBody>
      </p:sp>
    </p:spTree>
    <p:extLst>
      <p:ext uri="{BB962C8B-B14F-4D97-AF65-F5344CB8AC3E}">
        <p14:creationId xmlns:p14="http://schemas.microsoft.com/office/powerpoint/2010/main" val="3169113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402" y="229459"/>
            <a:ext cx="7446304" cy="5441530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2355776" y="3223188"/>
            <a:ext cx="207667" cy="125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lipse 8"/>
          <p:cNvSpPr/>
          <p:nvPr/>
        </p:nvSpPr>
        <p:spPr>
          <a:xfrm>
            <a:off x="1737172" y="3160288"/>
            <a:ext cx="207667" cy="125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lipse 9"/>
          <p:cNvSpPr/>
          <p:nvPr/>
        </p:nvSpPr>
        <p:spPr>
          <a:xfrm>
            <a:off x="6592121" y="3286088"/>
            <a:ext cx="207667" cy="125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lipse 10"/>
          <p:cNvSpPr/>
          <p:nvPr/>
        </p:nvSpPr>
        <p:spPr>
          <a:xfrm>
            <a:off x="6930124" y="3160288"/>
            <a:ext cx="207667" cy="125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lipse 11"/>
          <p:cNvSpPr/>
          <p:nvPr/>
        </p:nvSpPr>
        <p:spPr>
          <a:xfrm>
            <a:off x="7790495" y="3927181"/>
            <a:ext cx="207667" cy="125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lipse 12"/>
          <p:cNvSpPr/>
          <p:nvPr/>
        </p:nvSpPr>
        <p:spPr>
          <a:xfrm>
            <a:off x="6049268" y="3034488"/>
            <a:ext cx="207667" cy="125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llipse 13"/>
          <p:cNvSpPr/>
          <p:nvPr/>
        </p:nvSpPr>
        <p:spPr>
          <a:xfrm>
            <a:off x="5240110" y="3801381"/>
            <a:ext cx="207667" cy="125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Ellipse 15"/>
          <p:cNvSpPr/>
          <p:nvPr/>
        </p:nvSpPr>
        <p:spPr>
          <a:xfrm>
            <a:off x="1529505" y="2971588"/>
            <a:ext cx="207667" cy="125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Ellipse 16"/>
          <p:cNvSpPr/>
          <p:nvPr/>
        </p:nvSpPr>
        <p:spPr>
          <a:xfrm>
            <a:off x="4455491" y="3160288"/>
            <a:ext cx="207667" cy="125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/>
          <p:cNvSpPr txBox="1"/>
          <p:nvPr/>
        </p:nvSpPr>
        <p:spPr>
          <a:xfrm>
            <a:off x="307274" y="5670990"/>
            <a:ext cx="87061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00FF"/>
                </a:solidFill>
              </a:rPr>
              <a:t>LOCATION OF RAINFORESTS</a:t>
            </a:r>
          </a:p>
          <a:p>
            <a:r>
              <a:rPr lang="en-GB" sz="1400" dirty="0" smtClean="0">
                <a:solidFill>
                  <a:srgbClr val="0000FF"/>
                </a:solidFill>
              </a:rPr>
              <a:t>You need to add the correct rainforest name to the red dots above.</a:t>
            </a:r>
          </a:p>
          <a:p>
            <a:r>
              <a:rPr lang="en-GB" sz="1400" i="1" dirty="0" smtClean="0">
                <a:solidFill>
                  <a:srgbClr val="0000FF"/>
                </a:solidFill>
              </a:rPr>
              <a:t>Amazon Rainforest,  Congo Rainforest,  Borneo Rainforest, Madagascar Rainforest, Queensland’s Tropical Rainforests,</a:t>
            </a:r>
          </a:p>
          <a:p>
            <a:r>
              <a:rPr lang="en-GB" sz="1400" i="1" dirty="0" smtClean="0">
                <a:solidFill>
                  <a:srgbClr val="0000FF"/>
                </a:solidFill>
              </a:rPr>
              <a:t>Ecuador’s Cloud forest, </a:t>
            </a:r>
            <a:r>
              <a:rPr lang="en-GB" sz="1400" i="1" dirty="0" err="1" smtClean="0">
                <a:solidFill>
                  <a:srgbClr val="0000FF"/>
                </a:solidFill>
              </a:rPr>
              <a:t>Monteverde</a:t>
            </a:r>
            <a:r>
              <a:rPr lang="en-GB" sz="1400" i="1" dirty="0" smtClean="0">
                <a:solidFill>
                  <a:srgbClr val="0000FF"/>
                </a:solidFill>
              </a:rPr>
              <a:t> Rainforest,, </a:t>
            </a:r>
            <a:r>
              <a:rPr lang="en-GB" sz="1400" i="1" dirty="0" err="1" smtClean="0">
                <a:solidFill>
                  <a:srgbClr val="0000FF"/>
                </a:solidFill>
              </a:rPr>
              <a:t>Sinharajin</a:t>
            </a:r>
            <a:r>
              <a:rPr lang="en-GB" sz="1400" i="1" dirty="0" smtClean="0">
                <a:solidFill>
                  <a:srgbClr val="0000FF"/>
                </a:solidFill>
              </a:rPr>
              <a:t> Forest, Sumatra’s Rainforest</a:t>
            </a:r>
          </a:p>
          <a:p>
            <a:endParaRPr lang="en-GB" sz="14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is the climate like in the Rainforest?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9868" y="3600450"/>
            <a:ext cx="1929332" cy="2963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Location of Manaus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0610" y="1582454"/>
            <a:ext cx="6692128" cy="4461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Drawing a climate graph…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395153"/>
              </p:ext>
            </p:extLst>
          </p:nvPr>
        </p:nvGraphicFramePr>
        <p:xfrm>
          <a:off x="873243" y="948990"/>
          <a:ext cx="7418201" cy="5974080"/>
        </p:xfrm>
        <a:graphic>
          <a:graphicData uri="http://schemas.openxmlformats.org/drawingml/2006/table">
            <a:tbl>
              <a:tblPr firstRow="1" firstCol="1" bandRow="1" bandCol="1">
                <a:tableStyleId>{7E9639D4-E3E2-4D34-9284-5A2195B3D0D7}</a:tableStyleId>
              </a:tblPr>
              <a:tblGrid>
                <a:gridCol w="2967603"/>
                <a:gridCol w="2129856"/>
                <a:gridCol w="2320742"/>
              </a:tblGrid>
              <a:tr h="730367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Month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Temp ©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Rainfall (mm)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</a:tr>
              <a:tr h="36518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Jan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31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249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</a:tr>
              <a:tr h="36518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Feb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31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231</a:t>
                      </a:r>
                      <a:endParaRPr lang="en-GB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</a:tr>
              <a:tr h="36518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Mar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31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262</a:t>
                      </a:r>
                      <a:endParaRPr lang="en-GB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</a:tr>
              <a:tr h="36518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April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31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221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</a:tr>
              <a:tr h="36518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May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31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170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</a:tr>
              <a:tr h="36518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Jun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31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84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</a:tr>
              <a:tr h="36518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July</a:t>
                      </a:r>
                      <a:endParaRPr lang="en-GB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32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58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</a:tr>
              <a:tr h="36518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Aug</a:t>
                      </a:r>
                      <a:endParaRPr lang="en-GB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33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38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</a:tr>
              <a:tr h="36518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Sept</a:t>
                      </a:r>
                      <a:endParaRPr lang="en-GB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33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46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</a:tr>
              <a:tr h="36518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Oct</a:t>
                      </a:r>
                      <a:endParaRPr lang="en-GB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33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107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</a:tr>
              <a:tr h="36518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Nov</a:t>
                      </a:r>
                      <a:endParaRPr lang="en-GB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33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142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</a:tr>
              <a:tr h="36518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Dec</a:t>
                      </a:r>
                      <a:endParaRPr lang="en-GB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32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203</a:t>
                      </a:r>
                      <a:endParaRPr lang="en-GB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718" marR="6171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1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Climate graph for Manaus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360" y="2246745"/>
            <a:ext cx="8420440" cy="3879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7235"/>
            <a:ext cx="8739243" cy="4275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is the temperature always high?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474" y="1274095"/>
            <a:ext cx="6595507" cy="5247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406</Words>
  <Application>Microsoft Office PowerPoint</Application>
  <PresentationFormat>On-screen Show (4:3)</PresentationFormat>
  <Paragraphs>77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Comic Sans MS</vt:lpstr>
      <vt:lpstr>Times New Roman</vt:lpstr>
      <vt:lpstr>Office Theme</vt:lpstr>
      <vt:lpstr>Tropical Rainforests</vt:lpstr>
      <vt:lpstr>Key ideas about TRF.</vt:lpstr>
      <vt:lpstr>PowerPoint Presentation</vt:lpstr>
      <vt:lpstr>What is the climate like in the Rainforest?</vt:lpstr>
      <vt:lpstr>Location of Manaus</vt:lpstr>
      <vt:lpstr>Drawing a climate graph…</vt:lpstr>
      <vt:lpstr>Climate graph for Manaus</vt:lpstr>
      <vt:lpstr>PowerPoint Presentation</vt:lpstr>
      <vt:lpstr>Why is the temperature always high?</vt:lpstr>
      <vt:lpstr>Why is the rainfall always so high?</vt:lpstr>
      <vt:lpstr>EXAM ALERT!! You Will Need To Know This.</vt:lpstr>
      <vt:lpstr>PowerPoint Presentation</vt:lpstr>
      <vt:lpstr>Lesson 2 – The Structure of the TRF</vt:lpstr>
      <vt:lpstr>Your task: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frude</dc:creator>
  <cp:lastModifiedBy>Adam Saberton</cp:lastModifiedBy>
  <cp:revision>8</cp:revision>
  <dcterms:created xsi:type="dcterms:W3CDTF">2016-09-28T18:48:29Z</dcterms:created>
  <dcterms:modified xsi:type="dcterms:W3CDTF">2016-10-05T11:24:47Z</dcterms:modified>
</cp:coreProperties>
</file>